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7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8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9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10.xml" ContentType="application/vnd.openxmlformats-officedocument.presentationml.notesSl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notesSlides/notesSlide11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12.xml" ContentType="application/vnd.openxmlformats-officedocument.presentationml.notesSl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notesSlides/notesSlide13.xml" ContentType="application/vnd.openxmlformats-officedocument.presentationml.notesSlide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notesSlides/notesSlide14.xml" ContentType="application/vnd.openxmlformats-officedocument.presentationml.notesSlide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440" r:id="rId2"/>
    <p:sldId id="441" r:id="rId3"/>
    <p:sldId id="443" r:id="rId4"/>
    <p:sldId id="447" r:id="rId5"/>
    <p:sldId id="449" r:id="rId6"/>
    <p:sldId id="450" r:id="rId7"/>
    <p:sldId id="451" r:id="rId8"/>
    <p:sldId id="452" r:id="rId9"/>
    <p:sldId id="453" r:id="rId10"/>
    <p:sldId id="455" r:id="rId11"/>
    <p:sldId id="459" r:id="rId12"/>
    <p:sldId id="460" r:id="rId13"/>
    <p:sldId id="463" r:id="rId14"/>
    <p:sldId id="462" r:id="rId15"/>
    <p:sldId id="461" r:id="rId16"/>
    <p:sldId id="457" r:id="rId17"/>
    <p:sldId id="458" r:id="rId18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D8D4450-0BCC-4B98-85A8-171D6C3CA679}">
          <p14:sldIdLst>
            <p14:sldId id="440"/>
            <p14:sldId id="441"/>
            <p14:sldId id="443"/>
            <p14:sldId id="447"/>
            <p14:sldId id="449"/>
            <p14:sldId id="450"/>
          </p14:sldIdLst>
        </p14:section>
        <p14:section name="Раздел без заголовка" id="{80069013-1F13-4B4D-AF9D-536E9EA66B07}">
          <p14:sldIdLst>
            <p14:sldId id="451"/>
            <p14:sldId id="452"/>
            <p14:sldId id="453"/>
            <p14:sldId id="455"/>
            <p14:sldId id="459"/>
            <p14:sldId id="460"/>
            <p14:sldId id="463"/>
            <p14:sldId id="462"/>
            <p14:sldId id="461"/>
            <p14:sldId id="457"/>
            <p14:sldId id="458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53E"/>
    <a:srgbClr val="FF9900"/>
    <a:srgbClr val="FF9933"/>
    <a:srgbClr val="CC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8" autoAdjust="0"/>
    <p:restoredTop sz="91885" autoAdjust="0"/>
  </p:normalViewPr>
  <p:slideViewPr>
    <p:cSldViewPr snapToGrid="0">
      <p:cViewPr>
        <p:scale>
          <a:sx n="100" d="100"/>
          <a:sy n="100" d="100"/>
        </p:scale>
        <p:origin x="-1140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Relationship Id="rId1" Type="http://schemas.openxmlformats.org/officeDocument/2006/relationships/image" Target="../media/image5.jpeg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72;&#1087;&#1088;&#1077;&#1083;&#1100;%202025\&#1053;&#1086;&#1074;&#1072;&#1103;%20&#1087;&#1072;&#1087;&#1082;&#1072;%20(2)\&#1040;&#1053;&#1040;&#1051;&#1048;&#1047;%20&#1059;&#1076;&#1086;&#1074;&#1083;&#1077;&#1090;&#1074;&#1086;&#1088;&#1077;&#1085;&#1085;&#1086;&#1089;&#1090;&#1100;%20&#1087;&#1077;&#1088;&#1089;&#1086;&#1085;&#1072;&#1083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1.1.Комфортные условия </a:t>
            </a:r>
            <a:r>
              <a:rPr lang="ru-RU" dirty="0" smtClean="0"/>
              <a:t>труда 100%</a:t>
            </a:r>
            <a:r>
              <a:rPr lang="en-US" dirty="0" smtClean="0"/>
              <a:t>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2024</a:t>
            </a:r>
            <a:r>
              <a:rPr lang="ru-RU" baseline="0" dirty="0" smtClean="0"/>
              <a:t>г. – 98,4%</a:t>
            </a:r>
            <a:endParaRPr lang="ru-RU" dirty="0"/>
          </a:p>
        </c:rich>
      </c:tx>
      <c:layout>
        <c:manualLayout>
          <c:xMode val="edge"/>
          <c:yMode val="edge"/>
          <c:x val="0.15074066344116624"/>
          <c:y val="5.28900554097404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3079332825332317E-2"/>
          <c:y val="0.31684210526315787"/>
          <c:w val="0.87466260265853868"/>
          <c:h val="0.547495510429617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D72FAB"/>
            </a:solidFill>
            <a:ln>
              <a:noFill/>
            </a:ln>
            <a:effectLst/>
          </c:spPr>
          <c:invertIfNegative val="0"/>
          <c:cat>
            <c:strRef>
              <c:f>Анализ!$A$6:$A$9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Анализ!$C$6:$C$9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02-4753-84B8-5DE199B4B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356928"/>
        <c:axId val="85358464"/>
      </c:barChart>
      <c:catAx>
        <c:axId val="8535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358464"/>
        <c:crosses val="autoZero"/>
        <c:auto val="1"/>
        <c:lblAlgn val="ctr"/>
        <c:lblOffset val="100"/>
        <c:noMultiLvlLbl val="0"/>
      </c:catAx>
      <c:valAx>
        <c:axId val="85358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356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3.2.Наличие автономности в работе 98,9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98,4%</a:t>
            </a:r>
            <a:endParaRPr lang="ru-RU" dirty="0"/>
          </a:p>
        </c:rich>
      </c:tx>
      <c:layout>
        <c:manualLayout>
          <c:xMode val="edge"/>
          <c:yMode val="edge"/>
          <c:x val="0.11878253525657517"/>
          <c:y val="2.232353768193139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  <a:ln w="57150">
              <a:solidFill>
                <a:schemeClr val="accent4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57150">
                <a:solidFill>
                  <a:schemeClr val="accent4">
                    <a:lumMod val="75000"/>
                  </a:schemeClr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FA-4023-829D-DADF0B2A3FF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57150">
                <a:solidFill>
                  <a:schemeClr val="accent4">
                    <a:lumMod val="75000"/>
                  </a:schemeClr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F7D-8A45-A664-3A878A7A8A0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57150">
                <a:solidFill>
                  <a:schemeClr val="accent4">
                    <a:lumMod val="75000"/>
                  </a:schemeClr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F7D-8A45-A664-3A878A7A8A0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57150">
                <a:solidFill>
                  <a:schemeClr val="accent4">
                    <a:lumMod val="75000"/>
                  </a:schemeClr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8FA-4023-829D-DADF0B2A3FF5}"/>
              </c:ext>
            </c:extLst>
          </c:dPt>
          <c:dLbls>
            <c:dLbl>
              <c:idx val="1"/>
              <c:layout>
                <c:manualLayout>
                  <c:x val="1.4673747176951718E-3"/>
                  <c:y val="-2.7352959131735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F7D-8A45-A664-3A878A7A8A0A}"/>
                </c:ext>
              </c:extLst>
            </c:dLbl>
            <c:dLbl>
              <c:idx val="2"/>
              <c:layout>
                <c:manualLayout>
                  <c:x val="6.0506178799531662E-4"/>
                  <c:y val="-1.0454744646740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F7D-8A45-A664-3A878A7A8A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Анализ!$A$52:$A$55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Анализ!$C$52:$C$55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7D-8A45-A664-3A878A7A8A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497344"/>
        <c:axId val="85498880"/>
      </c:barChart>
      <c:catAx>
        <c:axId val="85497344"/>
        <c:scaling>
          <c:orientation val="minMax"/>
        </c:scaling>
        <c:delete val="0"/>
        <c:axPos val="b"/>
        <c:majorTickMark val="out"/>
        <c:minorTickMark val="none"/>
        <c:tickLblPos val="nextTo"/>
        <c:crossAx val="85498880"/>
        <c:crosses val="autoZero"/>
        <c:auto val="1"/>
        <c:lblAlgn val="ctr"/>
        <c:lblOffset val="100"/>
        <c:noMultiLvlLbl val="0"/>
      </c:catAx>
      <c:valAx>
        <c:axId val="85498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497344"/>
        <c:crosses val="autoZero"/>
        <c:crossBetween val="between"/>
      </c:valAx>
      <c:spPr>
        <a:noFill/>
        <a:ln>
          <a:noFill/>
        </a:ln>
        <a:effectLst/>
        <a:sp3d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3.3.Трудная работа с высокой степенью </a:t>
            </a:r>
            <a:r>
              <a:rPr lang="ru-RU" dirty="0" smtClean="0"/>
              <a:t>ответственности 100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96,8%</a:t>
            </a:r>
            <a:endParaRPr lang="ru-RU" dirty="0"/>
          </a:p>
        </c:rich>
      </c:tx>
      <c:layout>
        <c:manualLayout>
          <c:xMode val="edge"/>
          <c:yMode val="edge"/>
          <c:x val="0.14348343711937969"/>
          <c:y val="3.801903549935046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0994448522905E-2"/>
          <c:y val="0.26254088050314467"/>
          <c:w val="0.86856477403990651"/>
          <c:h val="0.6106753825583123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Анализ!$A$57:$A$60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Анализ!$C$57:$C$60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B0-5143-91AD-173B629AE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554688"/>
        <c:axId val="85556224"/>
        <c:axId val="0"/>
      </c:bar3DChart>
      <c:catAx>
        <c:axId val="8555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556224"/>
        <c:crosses val="autoZero"/>
        <c:auto val="1"/>
        <c:lblAlgn val="ctr"/>
        <c:lblOffset val="100"/>
        <c:noMultiLvlLbl val="0"/>
      </c:catAx>
      <c:valAx>
        <c:axId val="85556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55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3.4.Степень удовлетворенности Вашей профессиональной </a:t>
            </a:r>
            <a:r>
              <a:rPr lang="ru-RU" dirty="0" smtClean="0"/>
              <a:t>деятельностью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100%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Анализ!$A$62:$A$65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Анализ!$C$62:$C$65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65-FE48-ACE0-7DC7D11074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580800"/>
        <c:axId val="85594880"/>
        <c:axId val="0"/>
      </c:bar3DChart>
      <c:catAx>
        <c:axId val="85580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594880"/>
        <c:crosses val="autoZero"/>
        <c:auto val="1"/>
        <c:lblAlgn val="ctr"/>
        <c:lblOffset val="100"/>
        <c:noMultiLvlLbl val="0"/>
      </c:catAx>
      <c:valAx>
        <c:axId val="85594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580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4.1.Стабильность в работе, отсутствие частых кадровых и организационных </a:t>
            </a:r>
            <a:r>
              <a:rPr lang="ru-RU" dirty="0" smtClean="0"/>
              <a:t>перемен 98,9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98,4%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shade val="58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F9-B64F-9658-D03A4E26EEEB}"/>
              </c:ext>
            </c:extLst>
          </c:dPt>
          <c:dPt>
            <c:idx val="1"/>
            <c:bubble3D val="0"/>
            <c:spPr>
              <a:solidFill>
                <a:schemeClr val="accent3">
                  <a:shade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9F9-B64F-9658-D03A4E26EEEB}"/>
              </c:ext>
            </c:extLst>
          </c:dPt>
          <c:dPt>
            <c:idx val="2"/>
            <c:bubble3D val="0"/>
            <c:spPr>
              <a:solidFill>
                <a:schemeClr val="accent3">
                  <a:tint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968-4C21-8447-B217570DF1DE}"/>
              </c:ext>
            </c:extLst>
          </c:dPt>
          <c:dPt>
            <c:idx val="3"/>
            <c:bubble3D val="0"/>
            <c:spPr>
              <a:solidFill>
                <a:schemeClr val="accent3">
                  <a:tint val="58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F9-B64F-9658-D03A4E26EEEB}"/>
              </c:ext>
            </c:extLst>
          </c:dPt>
          <c:dLbls>
            <c:dLbl>
              <c:idx val="0"/>
              <c:layout>
                <c:manualLayout>
                  <c:x val="0.10506802274715661"/>
                  <c:y val="2.0486657917760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F9-B64F-9658-D03A4E26EEEB}"/>
                </c:ext>
              </c:extLst>
            </c:dLbl>
            <c:dLbl>
              <c:idx val="1"/>
              <c:layout>
                <c:manualLayout>
                  <c:x val="-0.10071456692913386"/>
                  <c:y val="-7.29111986001749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F9-B64F-9658-D03A4E26EEEB}"/>
                </c:ext>
              </c:extLst>
            </c:dLbl>
            <c:dLbl>
              <c:idx val="2"/>
              <c:layout>
                <c:manualLayout>
                  <c:x val="-2.2732158480189977E-2"/>
                  <c:y val="1.0942599566358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8776137357830272"/>
                  <c:y val="-5.2796733741615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F9-B64F-9658-D03A4E26E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Анализ!$A$68:$A$71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Анализ!$C$68:$C$71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F9-B64F-9658-D03A4E26E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4.2.Уверенность в завтрашнем </a:t>
            </a:r>
            <a:r>
              <a:rPr lang="ru-RU" dirty="0" smtClean="0"/>
              <a:t>дне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96,8%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Анализ!$A$73:$A$76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Анализ!$C$73:$C$76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AD-704C-A497-F8D5F2E741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1292032"/>
        <c:axId val="91293568"/>
      </c:barChart>
      <c:catAx>
        <c:axId val="91292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293568"/>
        <c:crosses val="autoZero"/>
        <c:auto val="1"/>
        <c:lblAlgn val="ctr"/>
        <c:lblOffset val="100"/>
        <c:noMultiLvlLbl val="0"/>
      </c:catAx>
      <c:valAx>
        <c:axId val="91293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292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4.3.Выполнение обязательств работодателя перед </a:t>
            </a:r>
            <a:r>
              <a:rPr lang="ru-RU" dirty="0" smtClean="0"/>
              <a:t>персоналом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100%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F9-B64F-9658-D03A4E26EEE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9F9-B64F-9658-D03A4E26EEE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968-4C21-8447-B217570DF1D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F9-B64F-9658-D03A4E26EEEB}"/>
              </c:ext>
            </c:extLst>
          </c:dPt>
          <c:dLbls>
            <c:dLbl>
              <c:idx val="0"/>
              <c:layout>
                <c:manualLayout>
                  <c:x val="-5.8000080405704209E-3"/>
                  <c:y val="1.06923527762913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F9-B64F-9658-D03A4E26EEEB}"/>
                </c:ext>
              </c:extLst>
            </c:dLbl>
            <c:dLbl>
              <c:idx val="1"/>
              <c:layout>
                <c:manualLayout>
                  <c:x val="-1.6104803092173655E-2"/>
                  <c:y val="-7.29123665367071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F9-B64F-9658-D03A4E26EEEB}"/>
                </c:ext>
              </c:extLst>
            </c:dLbl>
            <c:dLbl>
              <c:idx val="3"/>
              <c:layout>
                <c:manualLayout>
                  <c:x val="-2.8137401861966379E-3"/>
                  <c:y val="-2.6906709476849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F9-B64F-9658-D03A4E26E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Анализ!$A$78:$A$81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Анализ!$C$78:$C$81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F9-B64F-9658-D03A4E26E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4270848"/>
        <c:axId val="104269312"/>
      </c:barChart>
      <c:valAx>
        <c:axId val="104269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270848"/>
        <c:crosses val="autoZero"/>
        <c:crossBetween val="between"/>
      </c:valAx>
      <c:catAx>
        <c:axId val="104270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2693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  <a:sp3d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4.4.Выполнение администрацией Трудового кодекса и </a:t>
            </a:r>
            <a:r>
              <a:rPr lang="ru-RU" dirty="0" smtClean="0"/>
              <a:t>договора 100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100%</a:t>
            </a:r>
            <a:endParaRPr lang="ru-RU" dirty="0"/>
          </a:p>
        </c:rich>
      </c:tx>
      <c:layout>
        <c:manualLayout>
          <c:xMode val="edge"/>
          <c:yMode val="edge"/>
          <c:x val="0.11878253525657517"/>
          <c:y val="2.232353768193139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 w="57150">
              <a:solidFill>
                <a:schemeClr val="accent4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57150">
                <a:solidFill>
                  <a:schemeClr val="accent4">
                    <a:lumMod val="75000"/>
                  </a:schemeClr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FA-4023-829D-DADF0B2A3FF5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57150">
                <a:solidFill>
                  <a:schemeClr val="accent4">
                    <a:lumMod val="75000"/>
                  </a:schemeClr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F7D-8A45-A664-3A878A7A8A0A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57150">
                <a:solidFill>
                  <a:schemeClr val="accent4">
                    <a:lumMod val="75000"/>
                  </a:schemeClr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F7D-8A45-A664-3A878A7A8A0A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57150">
                <a:solidFill>
                  <a:schemeClr val="accent4">
                    <a:lumMod val="75000"/>
                  </a:schemeClr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8FA-4023-829D-DADF0B2A3FF5}"/>
              </c:ext>
            </c:extLst>
          </c:dPt>
          <c:dLbls>
            <c:dLbl>
              <c:idx val="0"/>
              <c:layout>
                <c:manualLayout>
                  <c:x val="1.0777869184262415E-2"/>
                  <c:y val="-5.2423260200291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2472806570820439E-2"/>
                  <c:y val="-9.2622309029830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F7D-8A45-A664-3A878A7A8A0A}"/>
                </c:ext>
              </c:extLst>
            </c:dLbl>
            <c:dLbl>
              <c:idx val="2"/>
              <c:layout>
                <c:manualLayout>
                  <c:x val="-6.1827346208589602E-3"/>
                  <c:y val="-1.5393047115967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F7D-8A45-A664-3A878A7A8A0A}"/>
                </c:ext>
              </c:extLst>
            </c:dLbl>
            <c:dLbl>
              <c:idx val="3"/>
              <c:layout>
                <c:manualLayout>
                  <c:x val="-4.8275681957665739E-3"/>
                  <c:y val="-2.7476929529656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Анализ!$A$83:$A$86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Анализ!$C$83:$C$86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7D-8A45-A664-3A878A7A8A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4317312"/>
        <c:axId val="104318848"/>
      </c:barChart>
      <c:catAx>
        <c:axId val="104317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04318848"/>
        <c:crosses val="autoZero"/>
        <c:auto val="1"/>
        <c:lblAlgn val="ctr"/>
        <c:lblOffset val="100"/>
        <c:noMultiLvlLbl val="0"/>
      </c:catAx>
      <c:valAx>
        <c:axId val="104318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317312"/>
        <c:crosses val="autoZero"/>
        <c:crossBetween val="between"/>
      </c:valAx>
      <c:spPr>
        <a:noFill/>
        <a:ln>
          <a:noFill/>
        </a:ln>
        <a:effectLst/>
        <a:sp3d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</a:t>
            </a:r>
            <a:r>
              <a:rPr lang="en-US" dirty="0"/>
              <a:t>1</a:t>
            </a:r>
            <a:r>
              <a:rPr lang="ru-RU" dirty="0"/>
              <a:t>.Налаженная обратная связь со стороны </a:t>
            </a:r>
            <a:r>
              <a:rPr lang="ru-RU" dirty="0" smtClean="0"/>
              <a:t>руководителя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100%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Анализ!$A$88:$A$91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Анализ!$C$88:$C$91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F0-1A4E-9D21-1C19F1E1D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4936960"/>
        <c:axId val="104938496"/>
      </c:barChart>
      <c:catAx>
        <c:axId val="104936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938496"/>
        <c:crosses val="autoZero"/>
        <c:auto val="1"/>
        <c:lblAlgn val="ctr"/>
        <c:lblOffset val="100"/>
        <c:noMultiLvlLbl val="0"/>
      </c:catAx>
      <c:valAx>
        <c:axId val="104938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936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</a:t>
            </a:r>
            <a:r>
              <a:rPr lang="en-US" dirty="0"/>
              <a:t>2</a:t>
            </a:r>
            <a:r>
              <a:rPr lang="ru-RU" dirty="0"/>
              <a:t>.Открытое обсуждение проблем и </a:t>
            </a:r>
            <a:r>
              <a:rPr lang="ru-RU" dirty="0" smtClean="0"/>
              <a:t>сложностей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100%</a:t>
            </a:r>
            <a:endParaRPr lang="ru-RU" dirty="0"/>
          </a:p>
        </c:rich>
      </c:tx>
      <c:layout>
        <c:manualLayout>
          <c:xMode val="edge"/>
          <c:yMode val="edge"/>
          <c:x val="0.11530535178829142"/>
          <c:y val="1.161890007745933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Анализ!$A$93:$A$96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Анализ!$C$93:$C$96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4C-6A45-B16B-5F695FE2F5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4968192"/>
        <c:axId val="104969728"/>
      </c:barChart>
      <c:catAx>
        <c:axId val="104968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969728"/>
        <c:crosses val="autoZero"/>
        <c:auto val="1"/>
        <c:lblAlgn val="ctr"/>
        <c:lblOffset val="100"/>
        <c:noMultiLvlLbl val="0"/>
      </c:catAx>
      <c:valAx>
        <c:axId val="1049697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96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</a:t>
            </a:r>
            <a:r>
              <a:rPr lang="en-US" dirty="0"/>
              <a:t>3</a:t>
            </a:r>
            <a:r>
              <a:rPr lang="ru-RU" dirty="0"/>
              <a:t>.Участие в принятии управленческих </a:t>
            </a:r>
            <a:r>
              <a:rPr lang="ru-RU" dirty="0" smtClean="0"/>
              <a:t>решений 97,9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rgbClr val="FF0000"/>
                </a:solidFill>
              </a:rPr>
              <a:t>2024г. – 100%</a:t>
            </a:r>
            <a:endParaRPr lang="ru-RU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5038409109513715"/>
          <c:y val="3.716608594657375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Анализ!$A$98:$A$101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Анализ!$C$98:$C$101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19-B443-BA98-CD629EAD67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5802368"/>
        <c:axId val="105804160"/>
        <c:axId val="0"/>
      </c:bar3DChart>
      <c:catAx>
        <c:axId val="10580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804160"/>
        <c:crosses val="autoZero"/>
        <c:auto val="1"/>
        <c:lblAlgn val="ctr"/>
        <c:lblOffset val="100"/>
        <c:noMultiLvlLbl val="0"/>
      </c:catAx>
      <c:valAx>
        <c:axId val="10580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802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1.2.Удобный рабочий </a:t>
            </a:r>
            <a:r>
              <a:rPr lang="ru-RU" dirty="0" smtClean="0"/>
              <a:t>график 100%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100%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428-4C85-BAC6-51967C61675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28-4C85-BAC6-51967C61675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428-4C85-BAC6-51967C61675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28-4C85-BAC6-51967C616759}"/>
              </c:ext>
            </c:extLst>
          </c:dPt>
          <c:dLbls>
            <c:dLbl>
              <c:idx val="0"/>
              <c:layout>
                <c:manualLayout>
                  <c:x val="-6.3407237243137321E-2"/>
                  <c:y val="3.09731527774966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428-4C85-BAC6-51967C616759}"/>
                </c:ext>
              </c:extLst>
            </c:dLbl>
            <c:dLbl>
              <c:idx val="1"/>
              <c:layout>
                <c:manualLayout>
                  <c:x val="1.9588566304451868E-2"/>
                  <c:y val="4.1104116484154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428-4C85-BAC6-51967C616759}"/>
                </c:ext>
              </c:extLst>
            </c:dLbl>
            <c:dLbl>
              <c:idx val="2"/>
              <c:layout>
                <c:manualLayout>
                  <c:x val="6.9330884982947191E-2"/>
                  <c:y val="2.6225802751519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428-4C85-BAC6-51967C6167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Анализ!$A$11:$A$14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Анализ!$C$11:$C$14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28-4C85-BAC6-51967C6167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6.1.Психологически комфортная атмосфера в </a:t>
            </a:r>
            <a:r>
              <a:rPr lang="ru-RU" dirty="0" smtClean="0"/>
              <a:t>коллективе 100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98,4%</a:t>
            </a:r>
            <a:endParaRPr lang="ru-RU" dirty="0"/>
          </a:p>
        </c:rich>
      </c:tx>
      <c:layout>
        <c:manualLayout>
          <c:xMode val="edge"/>
          <c:yMode val="edge"/>
          <c:x val="0.15452991452991452"/>
          <c:y val="3.646308113035551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Анализ!$A$103:$A$106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Анализ!$C$103:$C$106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AA-8D4C-B676-9DE38F09CE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860480"/>
        <c:axId val="105870464"/>
      </c:barChart>
      <c:catAx>
        <c:axId val="10586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870464"/>
        <c:crosses val="autoZero"/>
        <c:auto val="1"/>
        <c:lblAlgn val="ctr"/>
        <c:lblOffset val="100"/>
        <c:noMultiLvlLbl val="0"/>
      </c:catAx>
      <c:valAx>
        <c:axId val="105870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860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6.2.Хорошее отношение с </a:t>
            </a:r>
            <a:r>
              <a:rPr lang="ru-RU" dirty="0" smtClean="0"/>
              <a:t>руководителями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100%</a:t>
            </a:r>
            <a:endParaRPr lang="ru-RU" dirty="0"/>
          </a:p>
        </c:rich>
      </c:tx>
      <c:layout>
        <c:manualLayout>
          <c:xMode val="edge"/>
          <c:yMode val="edge"/>
          <c:x val="0.17685017639073855"/>
          <c:y val="2.03583061889250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Анализ!$A$108:$A$111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Анализ!$C$108:$C$111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EA-2F45-B21B-E7C014110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5924864"/>
        <c:axId val="105930752"/>
        <c:axId val="0"/>
      </c:bar3DChart>
      <c:catAx>
        <c:axId val="10592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930752"/>
        <c:crosses val="autoZero"/>
        <c:auto val="1"/>
        <c:lblAlgn val="ctr"/>
        <c:lblOffset val="100"/>
        <c:noMultiLvlLbl val="0"/>
      </c:catAx>
      <c:valAx>
        <c:axId val="10593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92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6.3.Общие интересы и мировоззрение с руководителем и </a:t>
            </a:r>
            <a:r>
              <a:rPr lang="ru-RU" dirty="0" smtClean="0"/>
              <a:t>коллегами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98,4%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Анализ!$A$113:$A$116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Анализ!$C$113:$C$116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62-A243-B12D-9737D774A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5952000"/>
        <c:axId val="105953536"/>
      </c:barChart>
      <c:catAx>
        <c:axId val="105952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953536"/>
        <c:crosses val="autoZero"/>
        <c:auto val="1"/>
        <c:lblAlgn val="ctr"/>
        <c:lblOffset val="100"/>
        <c:noMultiLvlLbl val="0"/>
      </c:catAx>
      <c:valAx>
        <c:axId val="105953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952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6.4.В отношениях с коллегами поддерживается корпоративный дух и принадлежность к одной </a:t>
            </a:r>
            <a:r>
              <a:rPr lang="ru-RU" dirty="0" smtClean="0"/>
              <a:t>команде 98,9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98,4%</a:t>
            </a:r>
            <a:endParaRPr lang="ru-RU" dirty="0"/>
          </a:p>
        </c:rich>
      </c:tx>
      <c:layout>
        <c:manualLayout>
          <c:xMode val="edge"/>
          <c:yMode val="edge"/>
          <c:x val="0.15491146442834719"/>
          <c:y val="3.9197454254587998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999733728936056"/>
          <c:y val="0.27056179775280897"/>
          <c:w val="0.79277238895862656"/>
          <c:h val="0.6135916718275383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Анализ!$A$119:$A$122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Анализ!$C$119:$C$122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F0-1A4E-9D21-1C19F1E1D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5995264"/>
        <c:axId val="106001152"/>
      </c:barChart>
      <c:catAx>
        <c:axId val="105995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6001152"/>
        <c:crosses val="autoZero"/>
        <c:auto val="1"/>
        <c:lblAlgn val="ctr"/>
        <c:lblOffset val="100"/>
        <c:noMultiLvlLbl val="0"/>
      </c:catAx>
      <c:valAx>
        <c:axId val="106001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995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7.1.Признание значимости работы как коллегами, так и </a:t>
            </a:r>
            <a:r>
              <a:rPr lang="ru-RU" dirty="0" smtClean="0"/>
              <a:t>руководством 97,9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rgbClr val="FF0000"/>
                </a:solidFill>
              </a:rPr>
              <a:t>2024г. – 100%</a:t>
            </a:r>
            <a:endParaRPr lang="ru-RU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2940009623421286"/>
          <c:y val="2.95894670774848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8797702714285493E-2"/>
                  <c:y val="-2.1739130434782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917932442856968E-2"/>
                  <c:y val="-2.8985507246376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1677472985714071E-2"/>
                  <c:y val="-1.811594202898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Анализ!$A$124:$A$127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Анализ!$C$124:$C$127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B0-5143-91AD-173B629AE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5542784"/>
        <c:axId val="105544320"/>
        <c:axId val="0"/>
      </c:bar3DChart>
      <c:catAx>
        <c:axId val="10554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544320"/>
        <c:crosses val="autoZero"/>
        <c:auto val="1"/>
        <c:lblAlgn val="ctr"/>
        <c:lblOffset val="100"/>
        <c:noMultiLvlLbl val="0"/>
      </c:catAx>
      <c:valAx>
        <c:axId val="105544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542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7.2.Проявление одобрения и уважения со стороны </a:t>
            </a:r>
            <a:r>
              <a:rPr lang="ru-RU" dirty="0" smtClean="0"/>
              <a:t>руководителя</a:t>
            </a:r>
            <a:r>
              <a:rPr lang="ru-RU" baseline="0" dirty="0" smtClean="0"/>
              <a:t> 98,9</a:t>
            </a:r>
            <a:r>
              <a:rPr lang="ru-RU" baseline="0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 dirty="0" smtClean="0">
                <a:solidFill>
                  <a:srgbClr val="FF0000"/>
                </a:solidFill>
              </a:rPr>
              <a:t>2024г. – 100%</a:t>
            </a:r>
            <a:endParaRPr lang="ru-RU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2498663335707032"/>
          <c:y val="2.1563342318059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6E-4C6E-AE34-FEEDF6CF55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4E1-EE47-AAFD-377A4ADBE4B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4E1-EE47-AAFD-377A4ADBE4B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26E-4C6E-AE34-FEEDF6CF5578}"/>
              </c:ext>
            </c:extLst>
          </c:dPt>
          <c:dLbls>
            <c:dLbl>
              <c:idx val="1"/>
              <c:layout>
                <c:manualLayout>
                  <c:x val="6.9718285214348211E-2"/>
                  <c:y val="6.0039370078740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E1-EE47-AAFD-377A4ADBE4B3}"/>
                </c:ext>
              </c:extLst>
            </c:dLbl>
            <c:dLbl>
              <c:idx val="2"/>
              <c:layout>
                <c:manualLayout>
                  <c:x val="-8.5180008748906383E-2"/>
                  <c:y val="5.67475940507436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E1-EE47-AAFD-377A4ADBE4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Анализ!$A$129:$A$132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Анализ!$C$129:$C$132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E1-EE47-AAFD-377A4ADBE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7.3.Интерес к идеям и предложениям </a:t>
            </a:r>
            <a:r>
              <a:rPr lang="ru-RU" dirty="0" smtClean="0"/>
              <a:t>сотрудника 98,9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98,4%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64C-4A25-8989-F8B33D3A730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11A-754F-85D5-6A5655887FA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11A-754F-85D5-6A5655887FA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64C-4A25-8989-F8B33D3A7305}"/>
              </c:ext>
            </c:extLst>
          </c:dPt>
          <c:dLbls>
            <c:dLbl>
              <c:idx val="1"/>
              <c:layout>
                <c:manualLayout>
                  <c:x val="6.5736829459887319E-2"/>
                  <c:y val="-4.62961547282317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1A-754F-85D5-6A5655887FAD}"/>
                </c:ext>
              </c:extLst>
            </c:dLbl>
            <c:dLbl>
              <c:idx val="2"/>
              <c:layout>
                <c:manualLayout>
                  <c:x val="9.1666666666666563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1A-754F-85D5-6A5655887F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Анализ!$A$134:$A$137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Анализ!$C$134:$C$137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1A-754F-85D5-6A5655887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236736"/>
        <c:axId val="41256448"/>
      </c:barChart>
      <c:catAx>
        <c:axId val="41236736"/>
        <c:scaling>
          <c:orientation val="minMax"/>
        </c:scaling>
        <c:delete val="0"/>
        <c:axPos val="l"/>
        <c:majorTickMark val="out"/>
        <c:minorTickMark val="none"/>
        <c:tickLblPos val="nextTo"/>
        <c:crossAx val="41256448"/>
        <c:auto val="1"/>
        <c:lblAlgn val="ctr"/>
        <c:lblOffset val="100"/>
        <c:noMultiLvlLbl val="0"/>
      </c:catAx>
      <c:valAx>
        <c:axId val="412564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1236736"/>
        <c:crossBetween val="between"/>
      </c:valAx>
      <c:spPr>
        <a:noFill/>
        <a:ln>
          <a:noFill/>
        </a:ln>
        <a:effectLst/>
        <a:sp3d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7.4.Справедливость в оценке результатов </a:t>
            </a:r>
            <a:r>
              <a:rPr lang="ru-RU" dirty="0" smtClean="0"/>
              <a:t>труда 98,9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98,4%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681-2F41-AB5F-1AC71B3D17C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681-2F41-AB5F-1AC71B3D17C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681-2F41-AB5F-1AC71B3D17C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681-2F41-AB5F-1AC71B3D17CB}"/>
              </c:ext>
            </c:extLst>
          </c:dPt>
          <c:dLbls>
            <c:dLbl>
              <c:idx val="0"/>
              <c:layout>
                <c:manualLayout>
                  <c:x val="-4.6171289399635912E-2"/>
                  <c:y val="-7.2634341759911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81-2F41-AB5F-1AC71B3D17CB}"/>
                </c:ext>
              </c:extLst>
            </c:dLbl>
            <c:dLbl>
              <c:idx val="1"/>
              <c:layout>
                <c:manualLayout>
                  <c:x val="3.3782601499136931E-3"/>
                  <c:y val="-7.4384206758844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81-2F41-AB5F-1AC71B3D17CB}"/>
                </c:ext>
              </c:extLst>
            </c:dLbl>
            <c:dLbl>
              <c:idx val="2"/>
              <c:layout>
                <c:manualLayout>
                  <c:x val="2.2822822822822823E-2"/>
                  <c:y val="-6.4194702934860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81-2F41-AB5F-1AC71B3D17CB}"/>
                </c:ext>
              </c:extLst>
            </c:dLbl>
            <c:dLbl>
              <c:idx val="3"/>
              <c:layout>
                <c:manualLayout>
                  <c:x val="0.33491002813837462"/>
                  <c:y val="-0.17441962099235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81-2F41-AB5F-1AC71B3D1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Анализ!$A$139:$A$142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Анализ!$C$139:$C$142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81-2F41-AB5F-1AC71B3D17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996528659723985"/>
          <c:y val="0.84345099507435273"/>
          <c:w val="0.71591172071233034"/>
          <c:h val="0.131076706050673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8.1.Возможность карьерного </a:t>
            </a:r>
            <a:r>
              <a:rPr lang="ru-RU" dirty="0" smtClean="0"/>
              <a:t>роста 98,9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98,4%</a:t>
            </a:r>
            <a:endParaRPr lang="ru-RU" dirty="0"/>
          </a:p>
        </c:rich>
      </c:tx>
      <c:layout>
        <c:manualLayout>
          <c:xMode val="edge"/>
          <c:yMode val="edge"/>
          <c:x val="0.14406208725630079"/>
          <c:y val="2.363155548952607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Анализ!$A$144:$A$147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Анализ!$C$144:$C$147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7</c:v>
                </c:pt>
                <c:pt idx="3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08-084D-8E1C-2778016C9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7295104"/>
        <c:axId val="107296640"/>
        <c:axId val="0"/>
      </c:bar3DChart>
      <c:catAx>
        <c:axId val="10729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296640"/>
        <c:crosses val="autoZero"/>
        <c:auto val="1"/>
        <c:lblAlgn val="ctr"/>
        <c:lblOffset val="100"/>
        <c:noMultiLvlLbl val="0"/>
      </c:catAx>
      <c:valAx>
        <c:axId val="10729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29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8.2.Перспективы профессионального </a:t>
            </a:r>
            <a:r>
              <a:rPr lang="ru-RU" dirty="0" smtClean="0"/>
              <a:t>развития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96,8%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6E-4C6E-AE34-FEEDF6CF55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4E1-EE47-AAFD-377A4ADBE4B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4E1-EE47-AAFD-377A4ADBE4B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26E-4C6E-AE34-FEEDF6CF5578}"/>
              </c:ext>
            </c:extLst>
          </c:dPt>
          <c:dLbls>
            <c:dLbl>
              <c:idx val="1"/>
              <c:layout>
                <c:manualLayout>
                  <c:x val="6.9718285214348211E-2"/>
                  <c:y val="6.0039370078740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E1-EE47-AAFD-377A4ADBE4B3}"/>
                </c:ext>
              </c:extLst>
            </c:dLbl>
            <c:dLbl>
              <c:idx val="2"/>
              <c:layout>
                <c:manualLayout>
                  <c:x val="-8.5180008748906383E-2"/>
                  <c:y val="5.67475940507436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E1-EE47-AAFD-377A4ADBE4B3}"/>
                </c:ext>
              </c:extLst>
            </c:dLbl>
            <c:dLbl>
              <c:idx val="3"/>
              <c:layout>
                <c:manualLayout>
                  <c:x val="-0.14343044176730885"/>
                  <c:y val="-1.0861000622344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Анализ!$A$149:$A$152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Анализ!$C$149:$C$152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E1-EE47-AAFD-377A4ADBE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1.3.Четко очерченная зона ответственности каждого </a:t>
            </a:r>
            <a:r>
              <a:rPr lang="ru-RU" dirty="0" smtClean="0"/>
              <a:t>сотрудника 97,9%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96,8%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Анализ!$A$16:$A$19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Анализ!$C$16:$C$19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4</c:v>
                </c:pt>
                <c:pt idx="3">
                  <c:v>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B0-43FD-93DF-D8C728BDDA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9328640"/>
        <c:axId val="89360256"/>
      </c:barChart>
      <c:catAx>
        <c:axId val="8932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360256"/>
        <c:crosses val="autoZero"/>
        <c:auto val="1"/>
        <c:lblAlgn val="ctr"/>
        <c:lblOffset val="100"/>
        <c:noMultiLvlLbl val="0"/>
      </c:catAx>
      <c:valAx>
        <c:axId val="89360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328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8.3.Возможность получения новых знаний, умений, навыков, </a:t>
            </a:r>
            <a:r>
              <a:rPr lang="ru-RU" dirty="0" smtClean="0"/>
              <a:t>компетенций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100%</a:t>
            </a:r>
            <a:endParaRPr lang="ru-RU" dirty="0"/>
          </a:p>
        </c:rich>
      </c:tx>
      <c:layout>
        <c:manualLayout>
          <c:xMode val="edge"/>
          <c:yMode val="edge"/>
          <c:x val="0.12348940620144069"/>
          <c:y val="2.877623957136077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3340632641415261E-2"/>
                  <c:y val="-3.195352214960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587895400884555E-2"/>
                  <c:y val="-2.3238925199709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09336988194602E-2"/>
                  <c:y val="-2.3238925199709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340632641415181E-2"/>
                  <c:y val="-1.7429193899782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Анализ!$A$154:$A$157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Анализ!$C$154:$C$157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B0-5143-91AD-173B629AE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7398272"/>
        <c:axId val="107399808"/>
        <c:axId val="0"/>
      </c:bar3DChart>
      <c:catAx>
        <c:axId val="10739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399808"/>
        <c:crosses val="autoZero"/>
        <c:auto val="1"/>
        <c:lblAlgn val="ctr"/>
        <c:lblOffset val="100"/>
        <c:noMultiLvlLbl val="0"/>
      </c:catAx>
      <c:valAx>
        <c:axId val="10739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398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8.4.Доступ к информационным ресурсам </a:t>
            </a:r>
            <a:r>
              <a:rPr lang="ru-RU" dirty="0" smtClean="0"/>
              <a:t>университета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96,8%</a:t>
            </a:r>
            <a:endParaRPr lang="ru-RU" dirty="0"/>
          </a:p>
        </c:rich>
      </c:tx>
      <c:layout>
        <c:manualLayout>
          <c:xMode val="edge"/>
          <c:yMode val="edge"/>
          <c:x val="0.15491143317230274"/>
          <c:y val="3.539823008849557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999733728936056"/>
          <c:y val="0.27056179775280897"/>
          <c:w val="0.79277238895862656"/>
          <c:h val="0.6135916718275383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Анализ!$A$159:$A$162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Анализ!$C$159:$C$162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F0-1A4E-9D21-1C19F1E1D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7699584"/>
        <c:axId val="107701376"/>
      </c:barChart>
      <c:catAx>
        <c:axId val="107699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701376"/>
        <c:crosses val="autoZero"/>
        <c:auto val="1"/>
        <c:lblAlgn val="ctr"/>
        <c:lblOffset val="100"/>
        <c:noMultiLvlLbl val="0"/>
      </c:catAx>
      <c:valAx>
        <c:axId val="107701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699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9.1.Наличие в вузе развитой системы корпоративных ценностей и традиций, поддерживаемых подавляющим большинством </a:t>
            </a:r>
            <a:r>
              <a:rPr lang="ru-RU" dirty="0" smtClean="0"/>
              <a:t>сотрудников 98,9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</a:t>
            </a:r>
            <a:r>
              <a:rPr lang="ru-RU" baseline="0" dirty="0" smtClean="0"/>
              <a:t> – 96,8%</a:t>
            </a:r>
            <a:endParaRPr lang="ru-RU" dirty="0"/>
          </a:p>
        </c:rich>
      </c:tx>
      <c:layout>
        <c:manualLayout>
          <c:xMode val="edge"/>
          <c:yMode val="edge"/>
          <c:x val="0.13100497108348561"/>
          <c:y val="2.03581807794530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1.758241758241753E-2"/>
                  <c:y val="-1.8390804597701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512820512820513E-2"/>
                  <c:y val="-2.7586206896551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5164835164835269E-2"/>
                  <c:y val="-4.5977011494252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Анализ!$A$165:$A$168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Анализ!$C$165:$C$168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EA-2F45-B21B-E7C014110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7795200"/>
        <c:axId val="107796736"/>
        <c:axId val="0"/>
      </c:bar3DChart>
      <c:catAx>
        <c:axId val="10779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796736"/>
        <c:crosses val="autoZero"/>
        <c:auto val="1"/>
        <c:lblAlgn val="ctr"/>
        <c:lblOffset val="100"/>
        <c:noMultiLvlLbl val="0"/>
      </c:catAx>
      <c:valAx>
        <c:axId val="10779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79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9.2.Общение с коллегами за пределами </a:t>
            </a:r>
            <a:r>
              <a:rPr lang="ru-RU" dirty="0" smtClean="0"/>
              <a:t>университета 98,9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</a:t>
            </a:r>
            <a:r>
              <a:rPr lang="ru-RU" baseline="0" dirty="0" smtClean="0"/>
              <a:t> – 96,8%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681-2F41-AB5F-1AC71B3D17C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681-2F41-AB5F-1AC71B3D17C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681-2F41-AB5F-1AC71B3D17C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681-2F41-AB5F-1AC71B3D17CB}"/>
              </c:ext>
            </c:extLst>
          </c:dPt>
          <c:dLbls>
            <c:dLbl>
              <c:idx val="0"/>
              <c:layout>
                <c:manualLayout>
                  <c:x val="1.3888888888888788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81-2F41-AB5F-1AC71B3D17CB}"/>
                </c:ext>
              </c:extLst>
            </c:dLbl>
            <c:dLbl>
              <c:idx val="1"/>
              <c:layout>
                <c:manualLayout>
                  <c:x val="-4.1666666666666768E-2"/>
                  <c:y val="-6.4814814814814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81-2F41-AB5F-1AC71B3D17CB}"/>
                </c:ext>
              </c:extLst>
            </c:dLbl>
            <c:dLbl>
              <c:idx val="2"/>
              <c:layout>
                <c:manualLayout>
                  <c:x val="8.8888888888888892E-2"/>
                  <c:y val="-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81-2F41-AB5F-1AC71B3D17CB}"/>
                </c:ext>
              </c:extLst>
            </c:dLbl>
            <c:dLbl>
              <c:idx val="3"/>
              <c:layout>
                <c:manualLayout>
                  <c:x val="9.166666666666666E-2"/>
                  <c:y val="6.4814814814814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81-2F41-AB5F-1AC71B3D1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Анализ!$A$170:$A$173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Анализ!$C$170:$C$173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81-2F41-AB5F-1AC71B3D17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996528659723985"/>
          <c:y val="0.84345099507435273"/>
          <c:w val="0.71591172071233034"/>
          <c:h val="0.131076706050673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9.3.Регулярное проведение </a:t>
            </a:r>
            <a:r>
              <a:rPr lang="ru-RU" dirty="0" err="1"/>
              <a:t>корпоративов</a:t>
            </a:r>
            <a:r>
              <a:rPr lang="ru-RU" dirty="0"/>
              <a:t>, совместное празднование юбилеев и </a:t>
            </a:r>
            <a:r>
              <a:rPr lang="ru-RU" dirty="0" smtClean="0"/>
              <a:t>праздников 97,9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96,8%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2">
                    <a:tint val="66000"/>
                    <a:satMod val="160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Анализ!$A$176:$A$179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Анализ!$C$176:$C$179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5F-4F45-A773-9158FA92B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3614208"/>
        <c:axId val="113648768"/>
      </c:barChart>
      <c:catAx>
        <c:axId val="113614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648768"/>
        <c:crosses val="autoZero"/>
        <c:auto val="1"/>
        <c:lblAlgn val="ctr"/>
        <c:lblOffset val="100"/>
        <c:noMultiLvlLbl val="0"/>
      </c:catAx>
      <c:valAx>
        <c:axId val="113648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614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1.4.Рациональность в распределении обязанностей 97,9%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</a:t>
            </a:r>
            <a:r>
              <a:rPr lang="ru-RU" baseline="0" dirty="0" smtClean="0"/>
              <a:t> 96,8%</a:t>
            </a:r>
            <a:endParaRPr lang="ru-RU" dirty="0"/>
          </a:p>
        </c:rich>
      </c:tx>
      <c:layout>
        <c:manualLayout>
          <c:xMode val="edge"/>
          <c:yMode val="edge"/>
          <c:x val="0.10639317940787874"/>
          <c:y val="2.58150096383180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9598877726491088E-2"/>
          <c:y val="0.40687224669603522"/>
          <c:w val="0.89281491537695723"/>
          <c:h val="0.4451203070981766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Анализ!$A$21:$A$24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Анализ!$C$21:$C$24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6</c:v>
                </c:pt>
                <c:pt idx="3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B8-FA4B-9A14-6A12FDD93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376256"/>
        <c:axId val="91378048"/>
      </c:barChart>
      <c:catAx>
        <c:axId val="9137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378048"/>
        <c:crosses val="autoZero"/>
        <c:auto val="1"/>
        <c:lblAlgn val="ctr"/>
        <c:lblOffset val="100"/>
        <c:noMultiLvlLbl val="0"/>
      </c:catAx>
      <c:valAx>
        <c:axId val="91378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376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2.1.Адекватная и понятная система оплаты труда с точки зрения </a:t>
            </a:r>
            <a:r>
              <a:rPr lang="ru-RU" dirty="0" smtClean="0"/>
              <a:t>персонала 98,9</a:t>
            </a:r>
            <a:r>
              <a:rPr lang="ru-RU" dirty="0" smtClean="0"/>
              <a:t>%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2024</a:t>
            </a:r>
            <a:r>
              <a:rPr lang="ru-RU" dirty="0" smtClean="0"/>
              <a:t>г.</a:t>
            </a:r>
            <a:r>
              <a:rPr lang="ru-RU" baseline="0" dirty="0" smtClean="0"/>
              <a:t> – 98,4%</a:t>
            </a:r>
            <a:endParaRPr lang="ru-RU" dirty="0"/>
          </a:p>
        </c:rich>
      </c:tx>
      <c:layout>
        <c:manualLayout>
          <c:xMode val="edge"/>
          <c:yMode val="edge"/>
          <c:x val="0.1207849572783955"/>
          <c:y val="2.721088435374149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AC-4B3C-AB38-95EEE3A463D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674-464D-A385-3B25BE39094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674-464D-A385-3B25BE39094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674-464D-A385-3B25BE390946}"/>
              </c:ext>
            </c:extLst>
          </c:dPt>
          <c:dLbls>
            <c:dLbl>
              <c:idx val="1"/>
              <c:layout>
                <c:manualLayout>
                  <c:x val="3.3155358963325041E-2"/>
                  <c:y val="4.28208619863450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674-464D-A385-3B25BE390946}"/>
                </c:ext>
              </c:extLst>
            </c:dLbl>
            <c:dLbl>
              <c:idx val="2"/>
              <c:layout>
                <c:manualLayout>
                  <c:x val="-7.4374475256271362E-3"/>
                  <c:y val="-3.7912477006856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674-464D-A385-3B25BE3909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Анализ!$A$26:$A$29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Анализ!$C$26:$C$29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74-464D-A385-3B25BE3909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4039552"/>
        <c:axId val="104025472"/>
      </c:barChart>
      <c:valAx>
        <c:axId val="104025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039552"/>
        <c:crosses val="autoZero"/>
        <c:crossBetween val="between"/>
      </c:valAx>
      <c:catAx>
        <c:axId val="104039552"/>
        <c:scaling>
          <c:orientation val="minMax"/>
        </c:scaling>
        <c:delete val="0"/>
        <c:axPos val="b"/>
        <c:majorTickMark val="out"/>
        <c:minorTickMark val="none"/>
        <c:tickLblPos val="nextTo"/>
        <c:crossAx val="1040254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2.2.Стабильная оплата </a:t>
            </a:r>
            <a:r>
              <a:rPr lang="ru-RU" dirty="0" smtClean="0"/>
              <a:t>труда 100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95,2%</a:t>
            </a:r>
            <a:endParaRPr lang="ru-RU" dirty="0"/>
          </a:p>
        </c:rich>
      </c:tx>
      <c:layout>
        <c:manualLayout>
          <c:xMode val="edge"/>
          <c:yMode val="edge"/>
          <c:x val="0.1534655390298435"/>
          <c:y val="2.948114576267724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9.0692038495188101E-2"/>
          <c:y val="0.19486111111111112"/>
          <c:w val="0.86486351706036746"/>
          <c:h val="0.61917468649752117"/>
        </c:manualLayout>
      </c:layout>
      <c:bar3DChart>
        <c:barDir val="col"/>
        <c:grouping val="clustered"/>
        <c:varyColors val="0"/>
        <c:ser>
          <c:idx val="0"/>
          <c:order val="0"/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Анализ!$A$31:$A$34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Анализ!$C$31:$C$34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C2-7244-A957-3671E33577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cylinder"/>
        <c:axId val="104159872"/>
        <c:axId val="104161664"/>
        <c:axId val="0"/>
      </c:bar3DChart>
      <c:catAx>
        <c:axId val="10415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161664"/>
        <c:crosses val="autoZero"/>
        <c:auto val="1"/>
        <c:lblAlgn val="ctr"/>
        <c:lblOffset val="100"/>
        <c:noMultiLvlLbl val="0"/>
      </c:catAx>
      <c:valAx>
        <c:axId val="10416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159872"/>
        <c:crosses val="autoZero"/>
        <c:crossBetween val="between"/>
      </c:valAx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2.3.Возможность для сотрудника влиять на получаемое вознаграждение за счет наличия материальных </a:t>
            </a:r>
            <a:r>
              <a:rPr lang="ru-RU" dirty="0" smtClean="0"/>
              <a:t>льгот 96,9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90,5%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2">
                    <a:tint val="66000"/>
                    <a:satMod val="160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Анализ!$A$37:$A$40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Анализ!$C$37:$C$40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5F-4F45-A773-9158FA92B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4177024"/>
        <c:axId val="104223872"/>
      </c:barChart>
      <c:catAx>
        <c:axId val="104177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223872"/>
        <c:crosses val="autoZero"/>
        <c:auto val="1"/>
        <c:lblAlgn val="ctr"/>
        <c:lblOffset val="100"/>
        <c:noMultiLvlLbl val="0"/>
      </c:catAx>
      <c:valAx>
        <c:axId val="104223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177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2.4.Степень удовлетворенности заработной </a:t>
            </a:r>
            <a:r>
              <a:rPr lang="ru-RU" dirty="0" smtClean="0"/>
              <a:t>платой 97,9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88,9%</a:t>
            </a:r>
            <a:endParaRPr lang="ru-RU" dirty="0"/>
          </a:p>
        </c:rich>
      </c:tx>
      <c:layout>
        <c:manualLayout>
          <c:xMode val="edge"/>
          <c:yMode val="edge"/>
          <c:x val="0.22468733677639419"/>
          <c:y val="3.488366517354764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2562341002055455E-2"/>
                  <c:y val="-1.9230774084083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0702926252569316E-2"/>
                  <c:y val="-1.9230774084083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2328032251199015E-2"/>
                  <c:y val="-9.61538704204201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8374894001370412E-2"/>
                  <c:y val="-3.2051290140139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Анализ!$A$42:$A$45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Анализ!$C$42:$C$45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9</c:v>
                </c:pt>
                <c:pt idx="3">
                  <c:v>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51-B54B-B790-EF32BEA8F5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4249600"/>
        <c:axId val="104251392"/>
        <c:axId val="0"/>
      </c:bar3DChart>
      <c:catAx>
        <c:axId val="10424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251392"/>
        <c:crosses val="autoZero"/>
        <c:auto val="1"/>
        <c:lblAlgn val="ctr"/>
        <c:lblOffset val="100"/>
        <c:noMultiLvlLbl val="0"/>
      </c:catAx>
      <c:valAx>
        <c:axId val="104251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249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3.1.Сложная и интересная работа, требующая творческого </a:t>
            </a:r>
            <a:r>
              <a:rPr lang="ru-RU" dirty="0" smtClean="0"/>
              <a:t>подхода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98,4%</a:t>
            </a:r>
            <a:endParaRPr lang="ru-RU" dirty="0"/>
          </a:p>
        </c:rich>
      </c:tx>
      <c:layout>
        <c:manualLayout>
          <c:xMode val="edge"/>
          <c:yMode val="edge"/>
          <c:x val="0.15004748338081672"/>
          <c:y val="3.369434416365824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Анализ!$A$47:$A$50</c:f>
              <c:strCache>
                <c:ptCount val="4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</c:strCache>
            </c:strRef>
          </c:cat>
          <c:val>
            <c:numRef>
              <c:f>Анализ!$C$47:$C$50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08-084D-8E1C-2778016C9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1143168"/>
        <c:axId val="91144960"/>
        <c:axId val="0"/>
      </c:bar3DChart>
      <c:catAx>
        <c:axId val="9114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144960"/>
        <c:crosses val="autoZero"/>
        <c:auto val="1"/>
        <c:lblAlgn val="ctr"/>
        <c:lblOffset val="100"/>
        <c:noMultiLvlLbl val="0"/>
      </c:catAx>
      <c:valAx>
        <c:axId val="91144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143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475" cy="498773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1" y="3"/>
            <a:ext cx="2950475" cy="498773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r">
              <a:defRPr sz="1200"/>
            </a:lvl1pPr>
          </a:lstStyle>
          <a:p>
            <a:fld id="{97B92808-3F6B-4845-AA9F-EE3886C6D85C}" type="datetimeFigureOut">
              <a:rPr lang="ru-RU" smtClean="0"/>
              <a:t>24.04.2025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5" rIns="91432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3"/>
            <a:ext cx="5447030" cy="3914239"/>
          </a:xfrm>
          <a:prstGeom prst="rect">
            <a:avLst/>
          </a:prstGeom>
        </p:spPr>
        <p:txBody>
          <a:bodyPr vert="horz" lIns="91432" tIns="45715" rIns="91432" bIns="4571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2157"/>
            <a:ext cx="2950475" cy="498772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1" y="9442157"/>
            <a:ext cx="2950475" cy="498772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r">
              <a:defRPr sz="1200"/>
            </a:lvl1pPr>
          </a:lstStyle>
          <a:p>
            <a:fld id="{652FF21D-CE8B-4144-A7F2-475CB0FFB1D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131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C1BD-A760-45A0-AA8C-772D026B02FB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9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3086-A340-487C-8200-0C3CFE3BD447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72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C959-BD48-4021-BFE9-B8F701DAA2B7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71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B5E2-6365-4350-83A2-F5CA341A13F1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34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7FC2-EF30-41AE-9072-77E7A118B4A0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37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39AA-0260-451E-94BE-D6074EB811D9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49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28CE-3EF6-4026-A88C-8834F69B1741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3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CE4E-7712-4A52-B830-2F5C0B792F5F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45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D180-1D11-43E6-8A0D-5E0E8A090031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09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1BDC-0C0C-4F73-9D94-4C08F6B634AA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41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D078-B894-463D-9B91-10E53F77B879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46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F5489-63B3-4526-AE18-154E884EC1E8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14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chart" Target="../charts/chart2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1.xml"/><Relationship Id="rId4" Type="http://schemas.openxmlformats.org/officeDocument/2006/relationships/chart" Target="../charts/chart3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4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9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74389" y="1623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think-cell Slide" r:id="rId4" imgW="493" imgH="493" progId="TCLayout.ActiveDocument.1">
                  <p:embed/>
                </p:oleObj>
              </mc:Choice>
              <mc:Fallback>
                <p:oleObj name="think-cell Slide" r:id="rId4" imgW="493" imgH="493" progId="TCLayout.ActiveDocument.1">
                  <p:embed/>
                  <p:pic>
                    <p:nvPicPr>
                      <p:cNvPr id="16" name="Object 1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74389" y="1623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ixaDeTexto 2">
            <a:extLst>
              <a:ext uri="{FF2B5EF4-FFF2-40B4-BE49-F238E27FC236}">
                <a16:creationId xmlns:a16="http://schemas.microsoft.com/office/drawing/2014/main" xmlns="" id="{50DD0BBB-8E9A-4FAB-BF40-8F6ED1165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558" y="2693374"/>
            <a:ext cx="109044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7FAFF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«Политика нетерпимости к </a:t>
            </a:r>
            <a:r>
              <a:rPr lang="ru-RU" sz="3200" b="1" dirty="0" err="1" smtClean="0">
                <a:solidFill>
                  <a:srgbClr val="F7FAFF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харассменту</a:t>
            </a:r>
            <a:r>
              <a:rPr lang="ru-RU" sz="3200" b="1" dirty="0" smtClean="0">
                <a:solidFill>
                  <a:srgbClr val="F7FAFF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»</a:t>
            </a:r>
          </a:p>
        </p:txBody>
      </p:sp>
      <p:cxnSp>
        <p:nvCxnSpPr>
          <p:cNvPr id="29" name="Straight Connector 72">
            <a:extLst>
              <a:ext uri="{FF2B5EF4-FFF2-40B4-BE49-F238E27FC236}">
                <a16:creationId xmlns:a16="http://schemas.microsoft.com/office/drawing/2014/main" xmlns="" id="{D888402C-30B0-4B74-9D12-8B895D3C3094}"/>
              </a:ext>
            </a:extLst>
          </p:cNvPr>
          <p:cNvCxnSpPr>
            <a:cxnSpLocks/>
          </p:cNvCxnSpPr>
          <p:nvPr/>
        </p:nvCxnSpPr>
        <p:spPr>
          <a:xfrm>
            <a:off x="990184" y="4452733"/>
            <a:ext cx="8468439" cy="0"/>
          </a:xfrm>
          <a:prstGeom prst="line">
            <a:avLst/>
          </a:prstGeom>
          <a:ln w="76200">
            <a:solidFill>
              <a:srgbClr val="F7A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5390"/>
            <a:ext cx="12338497" cy="6933387"/>
          </a:xfrm>
          <a:prstGeom prst="rect">
            <a:avLst/>
          </a:prstGeom>
        </p:spPr>
      </p:pic>
      <p:pic>
        <p:nvPicPr>
          <p:cNvPr id="14" name="Picture 51">
            <a:extLst>
              <a:ext uri="{FF2B5EF4-FFF2-40B4-BE49-F238E27FC236}">
                <a16:creationId xmlns:a16="http://schemas.microsoft.com/office/drawing/2014/main" xmlns="" id="{831BEC0E-F1AF-40D1-8BEE-52A383CABB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" y="1"/>
            <a:ext cx="2848571" cy="1009650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1287609" y="1569989"/>
            <a:ext cx="868506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Анализ Удовлетворенности персонала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7235" y="5476875"/>
            <a:ext cx="2927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Ученый совет 25.04.2025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Хасанова А.Б.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00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4.81481E-6 L 0.10743 0.00278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65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10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73119" y="333434"/>
            <a:ext cx="94333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взаимодействия в коллективе выросла на 2,56%</a:t>
            </a: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E10B0B65-AB94-7AC9-EB85-7D43DC6B6F3F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0B6DD437-C1C7-A05E-F4A7-9A9E855BB1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616439"/>
              </p:ext>
            </p:extLst>
          </p:nvPr>
        </p:nvGraphicFramePr>
        <p:xfrm>
          <a:off x="3382756" y="895350"/>
          <a:ext cx="3648075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1AF591D-061C-F8A3-6B27-FA872482CF4F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E10B0B65-AB94-7AC9-EB85-7D43DC6B6F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4467141"/>
              </p:ext>
            </p:extLst>
          </p:nvPr>
        </p:nvGraphicFramePr>
        <p:xfrm>
          <a:off x="7686894" y="810488"/>
          <a:ext cx="4028855" cy="2759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CC145004-3465-7759-3555-0670CFE69BC4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51AF591D-061C-F8A3-6B27-FA872482CF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827877"/>
              </p:ext>
            </p:extLst>
          </p:nvPr>
        </p:nvGraphicFramePr>
        <p:xfrm>
          <a:off x="2028825" y="3428998"/>
          <a:ext cx="4067175" cy="3190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691379-A012-2FB9-AB56-932B560CE5FC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FE3C8CB6-F8FE-5829-AF70-4C6441D3B5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5563515"/>
              </p:ext>
            </p:extLst>
          </p:nvPr>
        </p:nvGraphicFramePr>
        <p:xfrm>
          <a:off x="6856419" y="3700462"/>
          <a:ext cx="4430705" cy="282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69273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11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990888" y="171166"/>
            <a:ext cx="839781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признания, уважения вложенного труда </a:t>
            </a:r>
            <a:endParaRPr lang="ru-RU" sz="25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заслуг выросла на 5,26%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81396"/>
              </p:ext>
            </p:extLst>
          </p:nvPr>
        </p:nvGraphicFramePr>
        <p:xfrm>
          <a:off x="4741871" y="1114425"/>
          <a:ext cx="4533900" cy="748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72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2 балла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3 </a:t>
                      </a:r>
                      <a:r>
                        <a:rPr lang="ru-RU" sz="1100" u="none" strike="noStrike" dirty="0">
                          <a:effectLst/>
                        </a:rPr>
                        <a:t>балла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4 </a:t>
                      </a:r>
                      <a:r>
                        <a:rPr lang="ru-RU" sz="1100" u="none" strike="noStrike" dirty="0">
                          <a:effectLst/>
                        </a:rPr>
                        <a:t>баллов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1FAA3B0-18EF-F881-DE3E-4D67FEAF7B7C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04A7E8D5-242C-CE18-F1A5-4A09059F12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1788744"/>
              </p:ext>
            </p:extLst>
          </p:nvPr>
        </p:nvGraphicFramePr>
        <p:xfrm>
          <a:off x="1962151" y="2352675"/>
          <a:ext cx="4410074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17C7CA0-79ED-77B4-A80F-EAF0D95ECACA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CC145004-3465-7759-3555-0670CFE69B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275789"/>
              </p:ext>
            </p:extLst>
          </p:nvPr>
        </p:nvGraphicFramePr>
        <p:xfrm>
          <a:off x="7019925" y="2381250"/>
          <a:ext cx="4283050" cy="3533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9586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12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graphicFrame>
        <p:nvGraphicFramePr>
          <p:cNvPr id="8" name="Диаграмма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D0460497-8006-5D3B-818E-9D011D5C4E83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117C7CA0-79ED-77B4-A80F-EAF0D95ECA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7712297"/>
              </p:ext>
            </p:extLst>
          </p:nvPr>
        </p:nvGraphicFramePr>
        <p:xfrm>
          <a:off x="2362201" y="1466850"/>
          <a:ext cx="4694872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48316BC-A1DF-CAA9-F8A8-F189CD34D3A5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D0460497-8006-5D3B-818E-9D011D5C4E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1909843"/>
              </p:ext>
            </p:extLst>
          </p:nvPr>
        </p:nvGraphicFramePr>
        <p:xfrm>
          <a:off x="7486650" y="1438275"/>
          <a:ext cx="4229100" cy="398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5759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13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006790" y="171166"/>
            <a:ext cx="836600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возможности развития выросла на 8,1%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568132"/>
              </p:ext>
            </p:extLst>
          </p:nvPr>
        </p:nvGraphicFramePr>
        <p:xfrm>
          <a:off x="4741871" y="1114425"/>
          <a:ext cx="4533900" cy="748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72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2 балла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3 </a:t>
                      </a:r>
                      <a:r>
                        <a:rPr lang="ru-RU" sz="1100" u="none" strike="noStrike" dirty="0">
                          <a:effectLst/>
                        </a:rPr>
                        <a:t>балла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4 </a:t>
                      </a:r>
                      <a:r>
                        <a:rPr lang="ru-RU" sz="1100" u="none" strike="noStrike" dirty="0">
                          <a:effectLst/>
                        </a:rPr>
                        <a:t>баллов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43027BA-F464-8F9E-E3A2-B5CF19C486B2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9D3D4936-97D3-77DE-79B8-21B5BD319A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7692178"/>
              </p:ext>
            </p:extLst>
          </p:nvPr>
        </p:nvGraphicFramePr>
        <p:xfrm>
          <a:off x="2133600" y="2114550"/>
          <a:ext cx="4772025" cy="374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17C7CA0-79ED-77B4-A80F-EAF0D95ECACA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CC145004-3465-7759-3555-0670CFE69B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926496"/>
              </p:ext>
            </p:extLst>
          </p:nvPr>
        </p:nvGraphicFramePr>
        <p:xfrm>
          <a:off x="7486649" y="2143125"/>
          <a:ext cx="4340543" cy="369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3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14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graphicFrame>
        <p:nvGraphicFramePr>
          <p:cNvPr id="6" name="Диаграмма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1FAA3B0-18EF-F881-DE3E-4D67FEAF7B7C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04A7E8D5-242C-CE18-F1A5-4A09059F12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293930"/>
              </p:ext>
            </p:extLst>
          </p:nvPr>
        </p:nvGraphicFramePr>
        <p:xfrm>
          <a:off x="2457451" y="933449"/>
          <a:ext cx="4352924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691379-A012-2FB9-AB56-932B560CE5FC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FE3C8CB6-F8FE-5829-AF70-4C6441D3B5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1061272"/>
              </p:ext>
            </p:extLst>
          </p:nvPr>
        </p:nvGraphicFramePr>
        <p:xfrm>
          <a:off x="7138987" y="933450"/>
          <a:ext cx="4452938" cy="439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9701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15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797597" y="171166"/>
            <a:ext cx="878439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корпоративной культурой выросла на 5,4%</a:t>
            </a: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1AF591D-061C-F8A3-6B27-FA872482CF4F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E10B0B65-AB94-7AC9-EB85-7D43DC6B6F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0134788"/>
              </p:ext>
            </p:extLst>
          </p:nvPr>
        </p:nvGraphicFramePr>
        <p:xfrm>
          <a:off x="830684" y="742951"/>
          <a:ext cx="4333875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48316BC-A1DF-CAA9-F8A8-F189CD34D3A5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D0460497-8006-5D3B-818E-9D011D5C4E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9465427"/>
              </p:ext>
            </p:extLst>
          </p:nvPr>
        </p:nvGraphicFramePr>
        <p:xfrm>
          <a:off x="6581775" y="752476"/>
          <a:ext cx="43910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49650C2-AB05-F3EE-C24E-DFB8736E81A1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E36CC6D4-52D0-764B-34BF-E41AE03426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7315979"/>
              </p:ext>
            </p:extLst>
          </p:nvPr>
        </p:nvGraphicFramePr>
        <p:xfrm>
          <a:off x="3514724" y="3771900"/>
          <a:ext cx="5043487" cy="2981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2673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16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548531" y="1158359"/>
            <a:ext cx="8130495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dirty="0" smtClean="0"/>
              <a:t>Замечания и пожелания:</a:t>
            </a:r>
            <a:br>
              <a:rPr lang="ru-RU" sz="2400" dirty="0" smtClean="0"/>
            </a:br>
            <a:r>
              <a:rPr lang="ru-RU" sz="2400" dirty="0" smtClean="0"/>
              <a:t>-    </a:t>
            </a:r>
            <a:r>
              <a:rPr lang="ru-RU" sz="2400" dirty="0" smtClean="0"/>
              <a:t>Отсутствие </a:t>
            </a:r>
            <a:r>
              <a:rPr lang="ru-RU" sz="2400" dirty="0"/>
              <a:t>телевизора или проекторов в </a:t>
            </a:r>
            <a:r>
              <a:rPr lang="ru-RU" sz="2400" dirty="0" smtClean="0"/>
              <a:t>аудиториях</a:t>
            </a:r>
          </a:p>
          <a:p>
            <a:pPr marL="342900" indent="-342900" algn="just">
              <a:buFontTx/>
              <a:buChar char="-"/>
            </a:pPr>
            <a:r>
              <a:rPr lang="ru-RU" sz="2400" dirty="0"/>
              <a:t>Хотелось бы сидеть в отдельном кабинете, так как ОР </a:t>
            </a:r>
            <a:endParaRPr lang="ru-RU" sz="2400" dirty="0" smtClean="0"/>
          </a:p>
          <a:p>
            <a:pPr algn="just"/>
            <a:r>
              <a:rPr lang="ru-RU" sz="2400" dirty="0" smtClean="0"/>
              <a:t>и </a:t>
            </a:r>
            <a:r>
              <a:rPr lang="ru-RU" sz="2400" dirty="0"/>
              <a:t>СК </a:t>
            </a:r>
            <a:r>
              <a:rPr lang="ru-RU" sz="2400" dirty="0" smtClean="0"/>
              <a:t>разные </a:t>
            </a:r>
            <a:r>
              <a:rPr lang="ru-RU" sz="2400" dirty="0"/>
              <a:t>отделы, соответственно работать в одном </a:t>
            </a:r>
            <a:endParaRPr lang="ru-RU" sz="2400" dirty="0" smtClean="0"/>
          </a:p>
          <a:p>
            <a:pPr algn="just"/>
            <a:r>
              <a:rPr lang="ru-RU" sz="2400" dirty="0" smtClean="0"/>
              <a:t>месте </a:t>
            </a:r>
            <a:r>
              <a:rPr lang="ru-RU" sz="2400" dirty="0"/>
              <a:t>не </a:t>
            </a:r>
            <a:r>
              <a:rPr lang="ru-RU" sz="2400" dirty="0" smtClean="0"/>
              <a:t>удобно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/>
              <a:t>Мы </a:t>
            </a:r>
            <a:r>
              <a:rPr lang="ru-RU" sz="2400" dirty="0"/>
              <a:t>сидим в подвале, хотели бы чтобы в нашем кабинете </a:t>
            </a:r>
            <a:endParaRPr lang="ru-RU" sz="2400" dirty="0" smtClean="0"/>
          </a:p>
          <a:p>
            <a:pPr algn="just"/>
            <a:r>
              <a:rPr lang="ru-RU" sz="2400" dirty="0" smtClean="0"/>
              <a:t>была </a:t>
            </a:r>
            <a:r>
              <a:rPr lang="ru-RU" sz="2400" dirty="0"/>
              <a:t>вытяжка, </a:t>
            </a:r>
            <a:r>
              <a:rPr lang="ru-RU" sz="2400" dirty="0" smtClean="0"/>
              <a:t>так </a:t>
            </a:r>
            <a:r>
              <a:rPr lang="ru-RU" sz="2400" dirty="0"/>
              <a:t>как мы полностью не можем </a:t>
            </a:r>
            <a:endParaRPr lang="ru-RU" sz="2400" dirty="0" smtClean="0"/>
          </a:p>
          <a:p>
            <a:pPr algn="just"/>
            <a:r>
              <a:rPr lang="ru-RU" sz="2400" dirty="0" smtClean="0"/>
              <a:t>проветрить </a:t>
            </a:r>
            <a:r>
              <a:rPr lang="ru-RU" sz="2400" dirty="0"/>
              <a:t>кабинет</a:t>
            </a:r>
          </a:p>
        </p:txBody>
      </p:sp>
    </p:spTree>
    <p:extLst>
      <p:ext uri="{BB962C8B-B14F-4D97-AF65-F5344CB8AC3E}">
        <p14:creationId xmlns:p14="http://schemas.microsoft.com/office/powerpoint/2010/main" val="9309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17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038881" y="1539359"/>
            <a:ext cx="798468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Проект решения:</a:t>
            </a:r>
          </a:p>
          <a:p>
            <a:pPr lvl="0"/>
            <a:r>
              <a:rPr lang="ru-RU" sz="2400" dirty="0" smtClean="0"/>
              <a:t>1) Принять </a:t>
            </a:r>
            <a:r>
              <a:rPr lang="ru-RU" sz="2400" dirty="0"/>
              <a:t>к сведению результаты анкетирования.</a:t>
            </a:r>
          </a:p>
          <a:p>
            <a:pPr lvl="0"/>
            <a:r>
              <a:rPr lang="ru-RU" sz="2400" dirty="0" smtClean="0"/>
              <a:t>2) Загрузить </a:t>
            </a:r>
            <a:r>
              <a:rPr lang="ru-RU" sz="2400" dirty="0"/>
              <a:t>«Анализ удовлетворенности </a:t>
            </a:r>
            <a:r>
              <a:rPr lang="ru-RU" sz="2400" dirty="0" smtClean="0"/>
              <a:t>персонала</a:t>
            </a:r>
            <a:r>
              <a:rPr lang="ru-RU" sz="2400" dirty="0"/>
              <a:t>» </a:t>
            </a:r>
            <a:endParaRPr lang="ru-RU" sz="2400" dirty="0" smtClean="0"/>
          </a:p>
          <a:p>
            <a:pPr lvl="0"/>
            <a:r>
              <a:rPr lang="ru-RU" sz="2400" dirty="0" smtClean="0"/>
              <a:t>в </a:t>
            </a:r>
            <a:r>
              <a:rPr lang="ru-RU" sz="2400" dirty="0"/>
              <a:t>Реестр Положений университета в облачном хранилище, </a:t>
            </a:r>
            <a:endParaRPr lang="ru-RU" sz="2400" dirty="0" smtClean="0"/>
          </a:p>
          <a:p>
            <a:pPr lvl="0"/>
            <a:r>
              <a:rPr lang="ru-RU" sz="2400" dirty="0" smtClean="0"/>
              <a:t>а </a:t>
            </a:r>
            <a:r>
              <a:rPr lang="ru-RU" sz="2400" dirty="0"/>
              <a:t>также на сайте университета.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623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2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898490"/>
              </p:ext>
            </p:extLst>
          </p:nvPr>
        </p:nvGraphicFramePr>
        <p:xfrm>
          <a:off x="4665671" y="1190625"/>
          <a:ext cx="45339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3 </a:t>
                      </a:r>
                      <a:r>
                        <a:rPr lang="ru-RU" sz="1100" u="none" strike="noStrike" dirty="0">
                          <a:effectLst/>
                        </a:rPr>
                        <a:t>балла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4 </a:t>
                      </a:r>
                      <a:r>
                        <a:rPr lang="ru-RU" sz="1100" u="none" strike="noStrike" dirty="0">
                          <a:effectLst/>
                        </a:rPr>
                        <a:t>баллов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209925" y="562034"/>
            <a:ext cx="795974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условиями работы выросла на 2,63%</a:t>
            </a:r>
            <a:endParaRPr lang="ru-RU" sz="25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8685330"/>
              </p:ext>
            </p:extLst>
          </p:nvPr>
        </p:nvGraphicFramePr>
        <p:xfrm>
          <a:off x="2476501" y="2281237"/>
          <a:ext cx="3771900" cy="3452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04000000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1703151"/>
              </p:ext>
            </p:extLst>
          </p:nvPr>
        </p:nvGraphicFramePr>
        <p:xfrm>
          <a:off x="6972301" y="2371725"/>
          <a:ext cx="4197368" cy="326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5165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3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05000000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9977152"/>
              </p:ext>
            </p:extLst>
          </p:nvPr>
        </p:nvGraphicFramePr>
        <p:xfrm>
          <a:off x="2731225" y="1443037"/>
          <a:ext cx="4155349" cy="3767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B5670447-9D8B-B615-2E70-09F07857DF42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00000000-0008-0000-01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4875558"/>
              </p:ext>
            </p:extLst>
          </p:nvPr>
        </p:nvGraphicFramePr>
        <p:xfrm>
          <a:off x="7429500" y="1447800"/>
          <a:ext cx="4014787" cy="375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3416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4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48926" y="562034"/>
            <a:ext cx="848174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системой поощрения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выросла на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5,4%</a:t>
            </a:r>
            <a:endParaRPr lang="ru-RU" sz="25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088811"/>
              </p:ext>
            </p:extLst>
          </p:nvPr>
        </p:nvGraphicFramePr>
        <p:xfrm>
          <a:off x="4760921" y="1647825"/>
          <a:ext cx="4533900" cy="752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3 </a:t>
                      </a:r>
                      <a:r>
                        <a:rPr lang="ru-RU" sz="1100" u="none" strike="noStrike" dirty="0">
                          <a:effectLst/>
                        </a:rPr>
                        <a:t>балла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4 </a:t>
                      </a:r>
                      <a:r>
                        <a:rPr lang="ru-RU" sz="1100" u="none" strike="noStrike" dirty="0">
                          <a:effectLst/>
                        </a:rPr>
                        <a:t>баллов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7BCEDAAC-2203-BFD4-80AA-950CEE212205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B5670447-9D8B-B615-2E70-09F07857DF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300767"/>
              </p:ext>
            </p:extLst>
          </p:nvPr>
        </p:nvGraphicFramePr>
        <p:xfrm>
          <a:off x="2705100" y="2619375"/>
          <a:ext cx="4214813" cy="391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E36CC6D4-52D0-764B-34BF-E41AE034261D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7BCEDAAC-2203-BFD4-80AA-950CEE2122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174999"/>
              </p:ext>
            </p:extLst>
          </p:nvPr>
        </p:nvGraphicFramePr>
        <p:xfrm>
          <a:off x="7524750" y="2618740"/>
          <a:ext cx="4276725" cy="395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4343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5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10" name="Диаграмма 9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49650C2-AB05-F3EE-C24E-DFB8736E81A1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E36CC6D4-52D0-764B-34BF-E41AE03426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539062"/>
              </p:ext>
            </p:extLst>
          </p:nvPr>
        </p:nvGraphicFramePr>
        <p:xfrm>
          <a:off x="2409826" y="1504949"/>
          <a:ext cx="4438650" cy="4543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9D3D4936-97D3-77DE-79B8-21B5BD319AD1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F49650C2-AB05-F3EE-C24E-DFB8736E81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512006"/>
              </p:ext>
            </p:extLst>
          </p:nvPr>
        </p:nvGraphicFramePr>
        <p:xfrm>
          <a:off x="7315200" y="1504950"/>
          <a:ext cx="4286250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8473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6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16950" y="362009"/>
            <a:ext cx="794570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содержания работы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выросла на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5,4%</a:t>
            </a:r>
            <a:endParaRPr lang="ru-RU" sz="25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43027BA-F464-8F9E-E3A2-B5CF19C486B2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9D3D4936-97D3-77DE-79B8-21B5BD319A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8146142"/>
              </p:ext>
            </p:extLst>
          </p:nvPr>
        </p:nvGraphicFramePr>
        <p:xfrm>
          <a:off x="2352675" y="1076324"/>
          <a:ext cx="4455477" cy="2562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CA1A3A4-208E-2600-D4E1-414C4D0DB3D1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243027BA-F464-8F9E-E3A2-B5CF19C486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189246"/>
              </p:ext>
            </p:extLst>
          </p:nvPr>
        </p:nvGraphicFramePr>
        <p:xfrm>
          <a:off x="7189800" y="1057274"/>
          <a:ext cx="4505325" cy="2571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1FAA3B0-18EF-F881-DE3E-4D67FEAF7B7C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04A7E8D5-242C-CE18-F1A5-4A09059F12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3392217"/>
              </p:ext>
            </p:extLst>
          </p:nvPr>
        </p:nvGraphicFramePr>
        <p:xfrm>
          <a:off x="2390774" y="3895725"/>
          <a:ext cx="4371975" cy="2828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5B6C012-0513-74DF-3708-F5973A9EBC38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21FAA3B0-18EF-F881-DE3E-4D67FEAF7B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9493049"/>
              </p:ext>
            </p:extLst>
          </p:nvPr>
        </p:nvGraphicFramePr>
        <p:xfrm>
          <a:off x="7189799" y="3924300"/>
          <a:ext cx="4592625" cy="280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91610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7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897787" y="400109"/>
            <a:ext cx="858401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факторами стабильности и безопасности </a:t>
            </a:r>
            <a:endParaRPr lang="ru-RU" sz="25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выросла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5,26%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687699"/>
              </p:ext>
            </p:extLst>
          </p:nvPr>
        </p:nvGraphicFramePr>
        <p:xfrm>
          <a:off x="4760921" y="1343025"/>
          <a:ext cx="4533900" cy="752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2 балла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3 </a:t>
                      </a:r>
                      <a:r>
                        <a:rPr lang="ru-RU" sz="1100" u="none" strike="noStrike" dirty="0">
                          <a:effectLst/>
                        </a:rPr>
                        <a:t>балла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4 </a:t>
                      </a:r>
                      <a:r>
                        <a:rPr lang="ru-RU" sz="1100" u="none" strike="noStrike" dirty="0">
                          <a:effectLst/>
                        </a:rPr>
                        <a:t>баллов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25EF0EE-484F-CA54-F94B-BD0A7E52FC27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A086B949-BF5A-0D91-75C4-DA07992EFE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8834897"/>
              </p:ext>
            </p:extLst>
          </p:nvPr>
        </p:nvGraphicFramePr>
        <p:xfrm>
          <a:off x="2295525" y="2333625"/>
          <a:ext cx="4200525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A086B949-BF5A-0D91-75C4-DA07992EFE1F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31A45A2B-C5F9-B958-E10A-CB2F6F8CC7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5835244"/>
              </p:ext>
            </p:extLst>
          </p:nvPr>
        </p:nvGraphicFramePr>
        <p:xfrm>
          <a:off x="7189795" y="2301557"/>
          <a:ext cx="4602154" cy="3518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0924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77275" y="6492875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8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25EF0EE-484F-CA54-F94B-BD0A7E52FC27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A086B949-BF5A-0D91-75C4-DA07992EFE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2330830"/>
              </p:ext>
            </p:extLst>
          </p:nvPr>
        </p:nvGraphicFramePr>
        <p:xfrm>
          <a:off x="3171825" y="800100"/>
          <a:ext cx="4352925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CA1A3A4-208E-2600-D4E1-414C4D0DB3D1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243027BA-F464-8F9E-E3A2-B5CF19C486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822112"/>
              </p:ext>
            </p:extLst>
          </p:nvPr>
        </p:nvGraphicFramePr>
        <p:xfrm>
          <a:off x="8048626" y="866775"/>
          <a:ext cx="3829050" cy="3848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9107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9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99578" y="171166"/>
            <a:ext cx="978043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взаимодействия с руководством выросла на 2,63%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378843"/>
              </p:ext>
            </p:extLst>
          </p:nvPr>
        </p:nvGraphicFramePr>
        <p:xfrm>
          <a:off x="4703771" y="762863"/>
          <a:ext cx="4533900" cy="752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2 балла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3 </a:t>
                      </a:r>
                      <a:r>
                        <a:rPr lang="ru-RU" sz="1100" u="none" strike="noStrike" dirty="0">
                          <a:effectLst/>
                        </a:rPr>
                        <a:t>балла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4 </a:t>
                      </a:r>
                      <a:r>
                        <a:rPr lang="ru-RU" sz="1100" u="none" strike="noStrike" dirty="0">
                          <a:effectLst/>
                        </a:rPr>
                        <a:t>баллов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691379-A012-2FB9-AB56-932B560CE5FC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FE3C8CB6-F8FE-5829-AF70-4C6441D3B5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201548"/>
              </p:ext>
            </p:extLst>
          </p:nvPr>
        </p:nvGraphicFramePr>
        <p:xfrm>
          <a:off x="1962150" y="1676401"/>
          <a:ext cx="4657725" cy="2009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3255B42-E472-D771-ED6E-865E2AA87B1A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5D691379-A012-2FB9-AB56-932B560CE5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5525996"/>
              </p:ext>
            </p:extLst>
          </p:nvPr>
        </p:nvGraphicFramePr>
        <p:xfrm>
          <a:off x="7315199" y="1714501"/>
          <a:ext cx="4562475" cy="207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B6DD437-C1C7-A05E-F4A7-9A9E855BB1A0}"/>
              </a:ext>
              <a:ext uri="{147F2762-F138-4A5C-976F-8EAC2B608ADB}">
                <a16:predDERef xmlns:xdr="http://schemas.openxmlformats.org/drawingml/2006/spreadsheetDrawing" xmlns="" xmlns:a16="http://schemas.microsoft.com/office/drawing/2014/main" xmlns:lc="http://schemas.openxmlformats.org/drawingml/2006/lockedCanvas" pred="{F3255B42-E472-D771-ED6E-865E2AA87B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0350650"/>
              </p:ext>
            </p:extLst>
          </p:nvPr>
        </p:nvGraphicFramePr>
        <p:xfrm>
          <a:off x="4272279" y="3943350"/>
          <a:ext cx="4214495" cy="273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138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71573</TotalTime>
  <Words>794</Words>
  <Application>Microsoft Office PowerPoint</Application>
  <PresentationFormat>Произвольный</PresentationFormat>
  <Paragraphs>222</Paragraphs>
  <Slides>17</Slides>
  <Notes>16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Шымкент</dc:creator>
  <cp:lastModifiedBy>Наталья Ким</cp:lastModifiedBy>
  <cp:revision>710</cp:revision>
  <cp:lastPrinted>2019-06-18T09:30:00Z</cp:lastPrinted>
  <dcterms:created xsi:type="dcterms:W3CDTF">2017-11-29T03:55:28Z</dcterms:created>
  <dcterms:modified xsi:type="dcterms:W3CDTF">2025-04-24T05:07:17Z</dcterms:modified>
</cp:coreProperties>
</file>